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442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2956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284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178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564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0613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257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44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421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2099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6032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5068A-1F29-431E-AD1F-41FE0F71B0CB}" type="datetimeFigureOut">
              <a:rPr lang="pt-PT" smtClean="0"/>
              <a:t>03/10/2017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0FE8F-E655-433B-A994-3E41809A544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6935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err="1" smtClean="0"/>
              <a:t>Sociology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Markets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Rafael Marques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4266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Social </a:t>
            </a:r>
            <a:r>
              <a:rPr lang="pt-PT" dirty="0" err="1" smtClean="0"/>
              <a:t>Construction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Markets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 smtClean="0"/>
              <a:t>1) </a:t>
            </a:r>
            <a:r>
              <a:rPr lang="pt-PT" dirty="0" err="1" smtClean="0"/>
              <a:t>Product</a:t>
            </a:r>
            <a:r>
              <a:rPr lang="pt-PT" dirty="0" smtClean="0"/>
              <a:t> </a:t>
            </a:r>
            <a:r>
              <a:rPr lang="pt-PT" dirty="0" err="1" smtClean="0"/>
              <a:t>Differentiation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Segmentation</a:t>
            </a:r>
            <a:r>
              <a:rPr lang="pt-PT" dirty="0" smtClean="0"/>
              <a:t>. </a:t>
            </a:r>
          </a:p>
          <a:p>
            <a:r>
              <a:rPr lang="pt-PT" dirty="0" smtClean="0"/>
              <a:t>2) </a:t>
            </a:r>
            <a:r>
              <a:rPr lang="pt-PT" dirty="0" err="1" smtClean="0"/>
              <a:t>Agent</a:t>
            </a:r>
            <a:r>
              <a:rPr lang="pt-PT" dirty="0" smtClean="0"/>
              <a:t> </a:t>
            </a:r>
            <a:r>
              <a:rPr lang="pt-PT" dirty="0" err="1" smtClean="0"/>
              <a:t>Professionalization</a:t>
            </a:r>
            <a:r>
              <a:rPr lang="pt-PT" dirty="0" smtClean="0"/>
              <a:t>.</a:t>
            </a:r>
          </a:p>
          <a:p>
            <a:r>
              <a:rPr lang="pt-PT" dirty="0" smtClean="0"/>
              <a:t>3) </a:t>
            </a:r>
            <a:r>
              <a:rPr lang="pt-PT" dirty="0" err="1" smtClean="0"/>
              <a:t>Structuration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Organization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Competition</a:t>
            </a:r>
            <a:r>
              <a:rPr lang="pt-PT" dirty="0" smtClean="0"/>
              <a:t>.</a:t>
            </a:r>
          </a:p>
          <a:p>
            <a:r>
              <a:rPr lang="pt-PT" dirty="0" smtClean="0"/>
              <a:t>4) </a:t>
            </a:r>
            <a:r>
              <a:rPr lang="pt-PT" dirty="0" err="1" smtClean="0"/>
              <a:t>Creating</a:t>
            </a:r>
            <a:r>
              <a:rPr lang="pt-PT" dirty="0" smtClean="0"/>
              <a:t> a </a:t>
            </a:r>
            <a:r>
              <a:rPr lang="pt-PT" dirty="0" err="1" smtClean="0"/>
              <a:t>Common</a:t>
            </a:r>
            <a:r>
              <a:rPr lang="pt-PT" dirty="0" smtClean="0"/>
              <a:t> </a:t>
            </a:r>
            <a:r>
              <a:rPr lang="pt-PT" dirty="0" err="1" smtClean="0"/>
              <a:t>Legitimacy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Rhetoric</a:t>
            </a:r>
            <a:r>
              <a:rPr lang="pt-PT" dirty="0" smtClean="0"/>
              <a:t>.</a:t>
            </a:r>
          </a:p>
          <a:p>
            <a:r>
              <a:rPr lang="pt-PT" dirty="0" smtClean="0"/>
              <a:t>5) </a:t>
            </a:r>
            <a:r>
              <a:rPr lang="pt-PT" dirty="0" err="1" smtClean="0"/>
              <a:t>Institutional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Normative</a:t>
            </a:r>
            <a:r>
              <a:rPr lang="pt-PT" dirty="0" smtClean="0"/>
              <a:t> </a:t>
            </a:r>
            <a:r>
              <a:rPr lang="pt-PT" dirty="0" err="1" smtClean="0"/>
              <a:t>Regulation</a:t>
            </a:r>
            <a:r>
              <a:rPr lang="pt-PT" dirty="0" smtClean="0"/>
              <a:t>. </a:t>
            </a:r>
          </a:p>
          <a:p>
            <a:r>
              <a:rPr lang="pt-PT" dirty="0" smtClean="0"/>
              <a:t>6) </a:t>
            </a:r>
            <a:r>
              <a:rPr lang="pt-PT" dirty="0" err="1" smtClean="0"/>
              <a:t>Control</a:t>
            </a:r>
            <a:r>
              <a:rPr lang="pt-PT" dirty="0" smtClean="0"/>
              <a:t> </a:t>
            </a:r>
            <a:r>
              <a:rPr lang="pt-PT" dirty="0" err="1" smtClean="0"/>
              <a:t>Mechanisms</a:t>
            </a:r>
            <a:r>
              <a:rPr lang="pt-PT" dirty="0" smtClean="0"/>
              <a:t>.</a:t>
            </a:r>
          </a:p>
          <a:p>
            <a:r>
              <a:rPr lang="pt-PT" dirty="0" smtClean="0"/>
              <a:t>7) </a:t>
            </a:r>
            <a:r>
              <a:rPr lang="pt-PT" dirty="0" err="1" smtClean="0"/>
              <a:t>Agent</a:t>
            </a:r>
            <a:r>
              <a:rPr lang="pt-PT" dirty="0" smtClean="0"/>
              <a:t> </a:t>
            </a:r>
            <a:r>
              <a:rPr lang="pt-PT" dirty="0" err="1" smtClean="0"/>
              <a:t>Differentiation</a:t>
            </a:r>
            <a:r>
              <a:rPr lang="pt-PT" dirty="0" smtClean="0"/>
              <a:t>.</a:t>
            </a:r>
          </a:p>
          <a:p>
            <a:r>
              <a:rPr lang="pt-PT" dirty="0" smtClean="0"/>
              <a:t>8) </a:t>
            </a:r>
            <a:r>
              <a:rPr lang="pt-PT" dirty="0" err="1" smtClean="0"/>
              <a:t>Defining</a:t>
            </a:r>
            <a:r>
              <a:rPr lang="pt-PT" dirty="0" smtClean="0"/>
              <a:t> </a:t>
            </a:r>
            <a:r>
              <a:rPr lang="pt-PT" dirty="0" err="1" smtClean="0"/>
              <a:t>Transaction</a:t>
            </a:r>
            <a:r>
              <a:rPr lang="pt-PT" dirty="0" smtClean="0"/>
              <a:t> </a:t>
            </a:r>
            <a:r>
              <a:rPr lang="pt-PT" dirty="0" err="1" smtClean="0"/>
              <a:t>Models</a:t>
            </a:r>
            <a:r>
              <a:rPr lang="pt-PT" dirty="0" smtClean="0"/>
              <a:t>. </a:t>
            </a:r>
          </a:p>
          <a:p>
            <a:r>
              <a:rPr lang="pt-PT" dirty="0" smtClean="0"/>
              <a:t>9) </a:t>
            </a:r>
            <a:r>
              <a:rPr lang="pt-PT" dirty="0" err="1" smtClean="0"/>
              <a:t>Actively</a:t>
            </a:r>
            <a:r>
              <a:rPr lang="pt-PT" dirty="0" smtClean="0"/>
              <a:t> </a:t>
            </a:r>
            <a:r>
              <a:rPr lang="pt-PT" dirty="0" err="1" smtClean="0"/>
              <a:t>Creating</a:t>
            </a:r>
            <a:r>
              <a:rPr lang="pt-PT" dirty="0" smtClean="0"/>
              <a:t> </a:t>
            </a:r>
            <a:r>
              <a:rPr lang="pt-PT" dirty="0" err="1" smtClean="0"/>
              <a:t>Needs</a:t>
            </a:r>
            <a:r>
              <a:rPr lang="pt-PT" dirty="0" smtClean="0"/>
              <a:t>. </a:t>
            </a:r>
          </a:p>
          <a:p>
            <a:r>
              <a:rPr lang="pt-PT" dirty="0" smtClean="0"/>
              <a:t>10) </a:t>
            </a:r>
            <a:r>
              <a:rPr lang="pt-PT" dirty="0" err="1" smtClean="0"/>
              <a:t>Creating</a:t>
            </a:r>
            <a:r>
              <a:rPr lang="pt-PT" dirty="0" smtClean="0"/>
              <a:t> a Social </a:t>
            </a:r>
            <a:r>
              <a:rPr lang="pt-PT" dirty="0" err="1" smtClean="0"/>
              <a:t>Form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Valuation</a:t>
            </a:r>
            <a:r>
              <a:rPr lang="pt-PT" dirty="0" smtClean="0"/>
              <a:t>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1028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Macro </a:t>
            </a:r>
            <a:r>
              <a:rPr lang="pt-PT" dirty="0" err="1" smtClean="0"/>
              <a:t>Dimensions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1) </a:t>
            </a:r>
            <a:r>
              <a:rPr lang="pt-PT" dirty="0" err="1" smtClean="0"/>
              <a:t>Internal</a:t>
            </a:r>
            <a:r>
              <a:rPr lang="pt-PT" dirty="0" smtClean="0"/>
              <a:t> </a:t>
            </a:r>
            <a:r>
              <a:rPr lang="pt-PT" dirty="0" err="1" smtClean="0"/>
              <a:t>Structuration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Industry</a:t>
            </a:r>
            <a:r>
              <a:rPr lang="pt-PT" dirty="0" smtClean="0"/>
              <a:t> </a:t>
            </a:r>
            <a:r>
              <a:rPr lang="pt-PT" dirty="0" err="1" smtClean="0"/>
              <a:t>Organizations</a:t>
            </a:r>
            <a:r>
              <a:rPr lang="pt-PT" dirty="0" smtClean="0"/>
              <a:t>. </a:t>
            </a:r>
          </a:p>
          <a:p>
            <a:r>
              <a:rPr lang="pt-PT" dirty="0" smtClean="0"/>
              <a:t>2) </a:t>
            </a:r>
            <a:r>
              <a:rPr lang="pt-PT" dirty="0" err="1" smtClean="0"/>
              <a:t>Structuration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relations</a:t>
            </a:r>
            <a:r>
              <a:rPr lang="pt-PT" dirty="0" smtClean="0"/>
              <a:t> </a:t>
            </a:r>
            <a:r>
              <a:rPr lang="pt-PT" dirty="0" err="1" smtClean="0"/>
              <a:t>between</a:t>
            </a:r>
            <a:r>
              <a:rPr lang="pt-PT" dirty="0" smtClean="0"/>
              <a:t> </a:t>
            </a:r>
            <a:r>
              <a:rPr lang="pt-PT" dirty="0" err="1" smtClean="0"/>
              <a:t>Firms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upstream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downstream</a:t>
            </a:r>
            <a:r>
              <a:rPr lang="pt-PT" dirty="0" smtClean="0"/>
              <a:t> </a:t>
            </a:r>
            <a:r>
              <a:rPr lang="pt-PT" dirty="0" err="1" smtClean="0"/>
              <a:t>partners</a:t>
            </a:r>
            <a:r>
              <a:rPr lang="pt-PT" dirty="0" smtClean="0"/>
              <a:t>. </a:t>
            </a:r>
          </a:p>
          <a:p>
            <a:r>
              <a:rPr lang="pt-PT" dirty="0" smtClean="0"/>
              <a:t>3) </a:t>
            </a:r>
            <a:r>
              <a:rPr lang="pt-PT" dirty="0" err="1" smtClean="0"/>
              <a:t>Relationship</a:t>
            </a:r>
            <a:r>
              <a:rPr lang="pt-PT" dirty="0" smtClean="0"/>
              <a:t> </a:t>
            </a:r>
            <a:r>
              <a:rPr lang="pt-PT" dirty="0" err="1" smtClean="0"/>
              <a:t>among</a:t>
            </a:r>
            <a:r>
              <a:rPr lang="pt-PT" dirty="0" smtClean="0"/>
              <a:t> </a:t>
            </a:r>
            <a:r>
              <a:rPr lang="pt-PT" dirty="0" err="1" smtClean="0"/>
              <a:t>Firms</a:t>
            </a:r>
            <a:r>
              <a:rPr lang="pt-PT" dirty="0" smtClean="0"/>
              <a:t> (formal </a:t>
            </a:r>
            <a:r>
              <a:rPr lang="pt-PT" dirty="0" err="1" smtClean="0"/>
              <a:t>and</a:t>
            </a:r>
            <a:r>
              <a:rPr lang="pt-PT" dirty="0" smtClean="0"/>
              <a:t> informal, comercial </a:t>
            </a:r>
            <a:r>
              <a:rPr lang="pt-PT" dirty="0" err="1" smtClean="0"/>
              <a:t>associations</a:t>
            </a:r>
            <a:r>
              <a:rPr lang="pt-PT" dirty="0" smtClean="0"/>
              <a:t>, </a:t>
            </a:r>
            <a:r>
              <a:rPr lang="pt-PT" dirty="0" err="1" smtClean="0"/>
              <a:t>partnerships</a:t>
            </a:r>
            <a:r>
              <a:rPr lang="pt-PT" dirty="0" smtClean="0"/>
              <a:t>, </a:t>
            </a:r>
            <a:r>
              <a:rPr lang="pt-PT" dirty="0" err="1" smtClean="0"/>
              <a:t>interlocking</a:t>
            </a:r>
            <a:r>
              <a:rPr lang="pt-PT" dirty="0" smtClean="0"/>
              <a:t> </a:t>
            </a:r>
            <a:r>
              <a:rPr lang="pt-PT" dirty="0" err="1" smtClean="0"/>
              <a:t>directorates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holdings).</a:t>
            </a:r>
          </a:p>
          <a:p>
            <a:r>
              <a:rPr lang="pt-PT" dirty="0" smtClean="0"/>
              <a:t>4) </a:t>
            </a:r>
            <a:r>
              <a:rPr lang="pt-PT" dirty="0" err="1" smtClean="0"/>
              <a:t>Relations</a:t>
            </a:r>
            <a:r>
              <a:rPr lang="pt-PT" dirty="0" smtClean="0"/>
              <a:t> </a:t>
            </a:r>
            <a:r>
              <a:rPr lang="pt-PT" dirty="0" err="1" smtClean="0"/>
              <a:t>between</a:t>
            </a:r>
            <a:r>
              <a:rPr lang="pt-PT" dirty="0" smtClean="0"/>
              <a:t> industries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governments</a:t>
            </a:r>
            <a:r>
              <a:rPr lang="pt-PT" dirty="0" smtClean="0"/>
              <a:t>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38459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Approaches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Networks (</a:t>
            </a:r>
            <a:r>
              <a:rPr lang="pt-PT" dirty="0" err="1" smtClean="0"/>
              <a:t>Relations</a:t>
            </a:r>
            <a:r>
              <a:rPr lang="pt-PT" dirty="0" smtClean="0"/>
              <a:t>, </a:t>
            </a:r>
            <a:r>
              <a:rPr lang="pt-PT" dirty="0" err="1" smtClean="0"/>
              <a:t>Structure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Institutions</a:t>
            </a:r>
            <a:r>
              <a:rPr lang="pt-PT" dirty="0" smtClean="0"/>
              <a:t> (</a:t>
            </a:r>
            <a:r>
              <a:rPr lang="pt-PT" dirty="0" err="1" smtClean="0"/>
              <a:t>Power</a:t>
            </a:r>
            <a:r>
              <a:rPr lang="pt-PT" dirty="0" smtClean="0"/>
              <a:t>, </a:t>
            </a:r>
            <a:r>
              <a:rPr lang="pt-PT" dirty="0" err="1" smtClean="0"/>
              <a:t>Norms</a:t>
            </a:r>
            <a:r>
              <a:rPr lang="pt-PT" dirty="0" smtClean="0"/>
              <a:t>, Rules, </a:t>
            </a:r>
            <a:r>
              <a:rPr lang="pt-PT" dirty="0" err="1" smtClean="0"/>
              <a:t>Cognition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Performativity</a:t>
            </a:r>
            <a:r>
              <a:rPr lang="pt-PT" dirty="0" smtClean="0"/>
              <a:t> (</a:t>
            </a:r>
            <a:r>
              <a:rPr lang="pt-PT" dirty="0" err="1" smtClean="0"/>
              <a:t>Calculation</a:t>
            </a:r>
            <a:r>
              <a:rPr lang="pt-PT" dirty="0" smtClean="0"/>
              <a:t>, Technologies)</a:t>
            </a:r>
          </a:p>
          <a:p>
            <a:r>
              <a:rPr lang="pt-PT" dirty="0" err="1" smtClean="0"/>
              <a:t>Culture</a:t>
            </a:r>
            <a:r>
              <a:rPr lang="pt-PT" dirty="0" smtClean="0"/>
              <a:t> (</a:t>
            </a:r>
            <a:r>
              <a:rPr lang="pt-PT" dirty="0" err="1" smtClean="0"/>
              <a:t>Symbols</a:t>
            </a:r>
            <a:r>
              <a:rPr lang="pt-PT" dirty="0" smtClean="0"/>
              <a:t>, </a:t>
            </a:r>
            <a:r>
              <a:rPr lang="pt-PT" dirty="0" err="1" smtClean="0"/>
              <a:t>Values</a:t>
            </a:r>
            <a:r>
              <a:rPr lang="pt-PT" dirty="0" smtClean="0"/>
              <a:t>, </a:t>
            </a:r>
            <a:r>
              <a:rPr lang="pt-PT" dirty="0" err="1" smtClean="0"/>
              <a:t>Artifacts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Population</a:t>
            </a:r>
            <a:r>
              <a:rPr lang="pt-PT" dirty="0" smtClean="0"/>
              <a:t> </a:t>
            </a:r>
            <a:r>
              <a:rPr lang="pt-PT" dirty="0" err="1" smtClean="0"/>
              <a:t>Ecology</a:t>
            </a:r>
            <a:r>
              <a:rPr lang="pt-PT" dirty="0" smtClean="0"/>
              <a:t> (</a:t>
            </a:r>
            <a:r>
              <a:rPr lang="pt-PT" dirty="0" err="1" smtClean="0"/>
              <a:t>Niches</a:t>
            </a:r>
            <a:r>
              <a:rPr lang="pt-PT" dirty="0" smtClean="0"/>
              <a:t>, </a:t>
            </a:r>
            <a:r>
              <a:rPr lang="pt-PT" dirty="0" err="1" smtClean="0"/>
              <a:t>Demographics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Political</a:t>
            </a:r>
            <a:r>
              <a:rPr lang="pt-PT" dirty="0" smtClean="0"/>
              <a:t> </a:t>
            </a:r>
            <a:r>
              <a:rPr lang="pt-PT" dirty="0" err="1" smtClean="0"/>
              <a:t>Economy</a:t>
            </a:r>
            <a:r>
              <a:rPr lang="pt-PT" dirty="0" smtClean="0"/>
              <a:t> (</a:t>
            </a:r>
            <a:r>
              <a:rPr lang="pt-PT" dirty="0" err="1" smtClean="0"/>
              <a:t>State</a:t>
            </a:r>
            <a:r>
              <a:rPr lang="pt-PT" dirty="0" smtClean="0"/>
              <a:t>, </a:t>
            </a:r>
            <a:r>
              <a:rPr lang="pt-PT" dirty="0" err="1" smtClean="0"/>
              <a:t>Law</a:t>
            </a:r>
            <a:r>
              <a:rPr lang="pt-PT" dirty="0" smtClean="0"/>
              <a:t>, </a:t>
            </a:r>
            <a:r>
              <a:rPr lang="pt-PT" dirty="0" err="1" smtClean="0"/>
              <a:t>Property</a:t>
            </a:r>
            <a:r>
              <a:rPr lang="pt-PT" dirty="0" smtClean="0"/>
              <a:t> </a:t>
            </a:r>
            <a:r>
              <a:rPr lang="pt-PT" dirty="0" err="1" smtClean="0"/>
              <a:t>Rights</a:t>
            </a:r>
            <a:r>
              <a:rPr lang="pt-PT" dirty="0" smtClean="0"/>
              <a:t>)</a:t>
            </a:r>
          </a:p>
          <a:p>
            <a:r>
              <a:rPr lang="pt-PT" dirty="0" err="1" smtClean="0"/>
              <a:t>Resource</a:t>
            </a:r>
            <a:r>
              <a:rPr lang="pt-PT" dirty="0" smtClean="0"/>
              <a:t> </a:t>
            </a:r>
            <a:r>
              <a:rPr lang="pt-PT" dirty="0" err="1" smtClean="0"/>
              <a:t>Dependency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3879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Structuring</a:t>
            </a:r>
            <a:r>
              <a:rPr lang="pt-PT" dirty="0" smtClean="0"/>
              <a:t> </a:t>
            </a:r>
            <a:r>
              <a:rPr lang="pt-PT" dirty="0" err="1" smtClean="0"/>
              <a:t>Oppositions</a:t>
            </a:r>
            <a:r>
              <a:rPr lang="pt-PT" dirty="0" smtClean="0"/>
              <a:t> I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err="1" smtClean="0"/>
              <a:t>Stability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Dynamics</a:t>
            </a:r>
            <a:endParaRPr lang="pt-PT" dirty="0" smtClean="0"/>
          </a:p>
          <a:p>
            <a:r>
              <a:rPr lang="pt-PT" dirty="0" err="1" smtClean="0"/>
              <a:t>Order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Change</a:t>
            </a:r>
            <a:endParaRPr lang="pt-PT" dirty="0" smtClean="0"/>
          </a:p>
          <a:p>
            <a:r>
              <a:rPr lang="pt-PT" dirty="0" err="1" smtClean="0"/>
              <a:t>Production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Reproduction</a:t>
            </a:r>
            <a:endParaRPr lang="pt-PT" dirty="0" smtClean="0"/>
          </a:p>
          <a:p>
            <a:r>
              <a:rPr lang="pt-PT" dirty="0" err="1" smtClean="0"/>
              <a:t>Producers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Consumers</a:t>
            </a:r>
            <a:endParaRPr lang="pt-PT" dirty="0" smtClean="0"/>
          </a:p>
          <a:p>
            <a:r>
              <a:rPr lang="pt-PT" dirty="0" err="1" smtClean="0"/>
              <a:t>Efficiency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Survival</a:t>
            </a:r>
            <a:endParaRPr lang="pt-PT" dirty="0" smtClean="0"/>
          </a:p>
          <a:p>
            <a:r>
              <a:rPr lang="pt-PT" dirty="0" smtClean="0"/>
              <a:t>Trust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Agency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Transaction</a:t>
            </a:r>
            <a:r>
              <a:rPr lang="pt-PT" dirty="0" smtClean="0"/>
              <a:t> </a:t>
            </a:r>
            <a:r>
              <a:rPr lang="pt-PT" dirty="0" err="1" smtClean="0"/>
              <a:t>Costs</a:t>
            </a:r>
            <a:endParaRPr lang="pt-PT" dirty="0" smtClean="0"/>
          </a:p>
          <a:p>
            <a:r>
              <a:rPr lang="pt-PT" dirty="0" err="1" smtClean="0"/>
              <a:t>Incumbents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Challengers</a:t>
            </a:r>
            <a:endParaRPr lang="pt-PT" dirty="0" smtClean="0"/>
          </a:p>
          <a:p>
            <a:r>
              <a:rPr lang="pt-PT" dirty="0" smtClean="0"/>
              <a:t>Price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Quality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85250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Structuring</a:t>
            </a:r>
            <a:r>
              <a:rPr lang="pt-PT" dirty="0" smtClean="0"/>
              <a:t> </a:t>
            </a:r>
            <a:r>
              <a:rPr lang="pt-PT" dirty="0" err="1" smtClean="0"/>
              <a:t>Oppositions</a:t>
            </a:r>
            <a:r>
              <a:rPr lang="pt-PT" dirty="0" smtClean="0"/>
              <a:t> II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err="1" smtClean="0"/>
              <a:t>Opportunities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Constraints</a:t>
            </a:r>
            <a:endParaRPr lang="pt-PT" dirty="0" smtClean="0"/>
          </a:p>
          <a:p>
            <a:r>
              <a:rPr lang="pt-PT" dirty="0" err="1" smtClean="0"/>
              <a:t>Employers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Employees</a:t>
            </a:r>
            <a:endParaRPr lang="pt-PT" dirty="0" smtClean="0"/>
          </a:p>
          <a:p>
            <a:r>
              <a:rPr lang="pt-PT" dirty="0" err="1" smtClean="0"/>
              <a:t>Strong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Weak</a:t>
            </a:r>
            <a:r>
              <a:rPr lang="pt-PT" dirty="0" smtClean="0"/>
              <a:t> Links</a:t>
            </a:r>
          </a:p>
          <a:p>
            <a:r>
              <a:rPr lang="pt-PT" dirty="0" err="1" smtClean="0"/>
              <a:t>Firms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Industries</a:t>
            </a:r>
          </a:p>
          <a:p>
            <a:r>
              <a:rPr lang="pt-PT" dirty="0" err="1" smtClean="0"/>
              <a:t>Enforcement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Rewards</a:t>
            </a:r>
            <a:endParaRPr lang="pt-PT" dirty="0" smtClean="0"/>
          </a:p>
          <a:p>
            <a:r>
              <a:rPr lang="pt-PT" dirty="0" err="1" smtClean="0"/>
              <a:t>Cooperation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Competition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38290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Study</a:t>
            </a:r>
            <a:r>
              <a:rPr lang="pt-PT" dirty="0" smtClean="0"/>
              <a:t> </a:t>
            </a:r>
            <a:r>
              <a:rPr lang="pt-PT" dirty="0" err="1" smtClean="0"/>
              <a:t>Areas</a:t>
            </a:r>
            <a:r>
              <a:rPr lang="pt-PT" dirty="0" smtClean="0"/>
              <a:t> I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Labor </a:t>
            </a:r>
            <a:r>
              <a:rPr lang="pt-PT" dirty="0" err="1" smtClean="0"/>
              <a:t>Markets</a:t>
            </a:r>
            <a:endParaRPr lang="pt-PT" dirty="0" smtClean="0"/>
          </a:p>
          <a:p>
            <a:r>
              <a:rPr lang="pt-PT" dirty="0" smtClean="0"/>
              <a:t>Social </a:t>
            </a:r>
            <a:r>
              <a:rPr lang="pt-PT" dirty="0" err="1" smtClean="0"/>
              <a:t>Relations</a:t>
            </a:r>
            <a:r>
              <a:rPr lang="pt-PT" dirty="0" smtClean="0"/>
              <a:t> lead to </a:t>
            </a:r>
            <a:r>
              <a:rPr lang="pt-PT" dirty="0" err="1" smtClean="0"/>
              <a:t>Stable</a:t>
            </a:r>
            <a:r>
              <a:rPr lang="pt-PT" dirty="0" smtClean="0"/>
              <a:t> </a:t>
            </a:r>
            <a:r>
              <a:rPr lang="pt-PT" dirty="0" err="1" smtClean="0"/>
              <a:t>Prices</a:t>
            </a:r>
            <a:endParaRPr lang="pt-PT" dirty="0" smtClean="0"/>
          </a:p>
          <a:p>
            <a:r>
              <a:rPr lang="pt-PT" dirty="0" smtClean="0"/>
              <a:t>Social </a:t>
            </a:r>
            <a:r>
              <a:rPr lang="pt-PT" dirty="0" err="1" smtClean="0"/>
              <a:t>Structure</a:t>
            </a:r>
            <a:r>
              <a:rPr lang="pt-PT" dirty="0" smtClean="0"/>
              <a:t> </a:t>
            </a:r>
            <a:r>
              <a:rPr lang="pt-PT" dirty="0" err="1" smtClean="0"/>
              <a:t>Affects</a:t>
            </a:r>
            <a:r>
              <a:rPr lang="pt-PT" dirty="0" smtClean="0"/>
              <a:t> </a:t>
            </a:r>
            <a:r>
              <a:rPr lang="pt-PT" dirty="0" err="1" smtClean="0"/>
              <a:t>Death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Birth</a:t>
            </a:r>
            <a:r>
              <a:rPr lang="pt-PT" dirty="0" smtClean="0"/>
              <a:t> rates</a:t>
            </a:r>
          </a:p>
          <a:p>
            <a:r>
              <a:rPr lang="pt-PT" dirty="0" smtClean="0"/>
              <a:t>Spread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Innovations</a:t>
            </a:r>
            <a:endParaRPr lang="pt-PT" dirty="0" smtClean="0"/>
          </a:p>
          <a:p>
            <a:r>
              <a:rPr lang="pt-PT" dirty="0" err="1" smtClean="0"/>
              <a:t>Inheritance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Bankrupcy</a:t>
            </a:r>
            <a:r>
              <a:rPr lang="pt-PT" dirty="0" smtClean="0"/>
              <a:t> </a:t>
            </a:r>
            <a:r>
              <a:rPr lang="pt-PT" dirty="0" err="1" smtClean="0"/>
              <a:t>Laws</a:t>
            </a:r>
            <a:endParaRPr lang="pt-PT" dirty="0" smtClean="0"/>
          </a:p>
          <a:p>
            <a:r>
              <a:rPr lang="pt-PT" dirty="0" err="1" smtClean="0"/>
              <a:t>Uncertainty</a:t>
            </a:r>
            <a:r>
              <a:rPr lang="pt-PT" dirty="0" smtClean="0"/>
              <a:t> </a:t>
            </a:r>
            <a:r>
              <a:rPr lang="pt-PT" dirty="0" err="1" smtClean="0"/>
              <a:t>on</a:t>
            </a:r>
            <a:r>
              <a:rPr lang="pt-PT" dirty="0" smtClean="0"/>
              <a:t> </a:t>
            </a:r>
            <a:r>
              <a:rPr lang="pt-PT" dirty="0" err="1" smtClean="0"/>
              <a:t>Qualities</a:t>
            </a:r>
            <a:endParaRPr lang="pt-PT" dirty="0" smtClean="0"/>
          </a:p>
          <a:p>
            <a:r>
              <a:rPr lang="pt-PT" dirty="0" err="1" smtClean="0"/>
              <a:t>Laws</a:t>
            </a:r>
            <a:r>
              <a:rPr lang="pt-PT" dirty="0" smtClean="0"/>
              <a:t> – Trusts, </a:t>
            </a:r>
            <a:r>
              <a:rPr lang="pt-PT" dirty="0" err="1" smtClean="0"/>
              <a:t>Cartels</a:t>
            </a:r>
            <a:r>
              <a:rPr lang="pt-PT" dirty="0" smtClean="0"/>
              <a:t>, </a:t>
            </a:r>
            <a:r>
              <a:rPr lang="pt-PT" dirty="0" err="1" smtClean="0"/>
              <a:t>Monopolies</a:t>
            </a:r>
            <a:r>
              <a:rPr lang="pt-PT" dirty="0" smtClean="0"/>
              <a:t>, </a:t>
            </a:r>
            <a:r>
              <a:rPr lang="pt-PT" dirty="0" err="1" smtClean="0"/>
              <a:t>Mergers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8448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Study</a:t>
            </a:r>
            <a:r>
              <a:rPr lang="pt-PT" dirty="0" smtClean="0"/>
              <a:t> </a:t>
            </a:r>
            <a:r>
              <a:rPr lang="pt-PT" dirty="0" err="1" smtClean="0"/>
              <a:t>Areas</a:t>
            </a:r>
            <a:r>
              <a:rPr lang="pt-PT" dirty="0" smtClean="0"/>
              <a:t> II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Management Training in </a:t>
            </a:r>
            <a:r>
              <a:rPr lang="pt-PT" dirty="0" err="1" smtClean="0"/>
              <a:t>Finance</a:t>
            </a:r>
            <a:r>
              <a:rPr lang="pt-PT" dirty="0" smtClean="0"/>
              <a:t> – SHV</a:t>
            </a:r>
          </a:p>
          <a:p>
            <a:r>
              <a:rPr lang="pt-PT" dirty="0" smtClean="0"/>
              <a:t>Multidivisional </a:t>
            </a:r>
            <a:r>
              <a:rPr lang="pt-PT" dirty="0" err="1" smtClean="0"/>
              <a:t>Structure</a:t>
            </a:r>
            <a:endParaRPr lang="pt-PT" dirty="0" smtClean="0"/>
          </a:p>
          <a:p>
            <a:r>
              <a:rPr lang="pt-PT" dirty="0" err="1" smtClean="0"/>
              <a:t>Board</a:t>
            </a:r>
            <a:r>
              <a:rPr lang="pt-PT" dirty="0" smtClean="0"/>
              <a:t> </a:t>
            </a:r>
            <a:r>
              <a:rPr lang="pt-PT" dirty="0" err="1" smtClean="0"/>
              <a:t>Interlocks</a:t>
            </a:r>
            <a:endParaRPr lang="pt-PT" dirty="0" smtClean="0"/>
          </a:p>
          <a:p>
            <a:r>
              <a:rPr lang="pt-PT" dirty="0" smtClean="0"/>
              <a:t>Moral </a:t>
            </a:r>
            <a:r>
              <a:rPr lang="pt-PT" dirty="0" err="1" smtClean="0"/>
              <a:t>Dimension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Markets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5088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285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Sociology of Markets</vt:lpstr>
      <vt:lpstr>Social Construction of Markets</vt:lpstr>
      <vt:lpstr>Macro Dimensions</vt:lpstr>
      <vt:lpstr>Approaches</vt:lpstr>
      <vt:lpstr>Structuring Oppositions I</vt:lpstr>
      <vt:lpstr>Structuring Oppositions II</vt:lpstr>
      <vt:lpstr>Study Areas I</vt:lpstr>
      <vt:lpstr>Study Areas II</vt:lpstr>
    </vt:vector>
  </TitlesOfParts>
  <Company>CIISEG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rmarques</dc:creator>
  <cp:lastModifiedBy>Rafael Marques</cp:lastModifiedBy>
  <cp:revision>6</cp:revision>
  <dcterms:created xsi:type="dcterms:W3CDTF">2012-11-12T13:20:31Z</dcterms:created>
  <dcterms:modified xsi:type="dcterms:W3CDTF">2017-10-03T12:54:04Z</dcterms:modified>
</cp:coreProperties>
</file>